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6406BD-CCF5-46EC-818D-25EC48EB11F4}" type="datetimeFigureOut">
              <a:rPr lang="en-US" smtClean="0"/>
              <a:t>3/22/2013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4782439-74D3-4003-BD2A-409B49DB92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Meiosis and Sexual Life Cycles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Chapter 13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sex chromosomes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which determine the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of the individual,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called X and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 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Human females have a homologous pair of X chromosomes (XX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Human males have one X and one 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chromosome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remaining 22 pairs of chromosomes are called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autosomes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Sets of Chromosomes in Human Cells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pair of homologous chromosomes includes one chromosome from each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parent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46 chromosomes in a human somatic cell are two sets of 23: one from the mother and one from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father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diploid cell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has two sets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chromosomes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humans, the diploid number is 46 (2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46)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Sets of Chromosomes in Human Cells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a cell in which DNA synthesis has occurred, each chromosome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replicated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Each replicated chromosome consists of two identical sister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Sets of Chromosomes in Human Cells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gamete (sperm or egg) contains a single set of chromosomes, and 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haploid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humans, the haploid number is 23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23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set of 23 consists of 22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autosomes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a single sex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chromosome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an unfertilized egg (ovum), the sex chromosome is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 sperm cell, the sex chromosome may be either X or 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Sets of Chromosomes in Human Cells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Fertilization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union of gametes (the sperm and the egg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fertilized egg is called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zygote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 has one set of chromosomes from each parent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zygote produces somatic cells by mitosis and develops into an adult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  <a:t>Behavior of Chromosome Sets in the Human Life Cycle</a:t>
            </a:r>
            <a:br>
              <a:rPr lang="en-US" sz="3200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At sexual maturity, the ovaries and testes produce haploid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gametes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Gametes are the only types of human cells produced by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meiosis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rather than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mitosis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Meiosis results in one set of chromosomes in each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gamete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</a:rPr>
              <a:t>Behavior of Chromosome Sets in the Human Life Cycle</a:t>
            </a:r>
            <a:br>
              <a:rPr lang="en-US" sz="4400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alternation of meiosis and fertilization is common to all organisms that reproduce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sexually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three main types of sexual life cycles differ in the timing of meiosis and fertilization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Variety of Sexual Life Cycles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Gametes are the only haploid cells 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animals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They are produces by meiosis and undergo no further cell division before fertilization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Gametes fuse to form a diploid zygote that divides by mitosis to develop into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organism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  <a:t>Behavior of Chromosome Sets in the Human Life Cycle</a:t>
            </a:r>
            <a:br>
              <a:rPr lang="en-US" sz="4000" dirty="0" smtClean="0">
                <a:solidFill>
                  <a:srgbClr val="FF0000"/>
                </a:solidFill>
                <a:latin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</a:t>
            </a:r>
            <a:r>
              <a:rPr lang="en-US" dirty="0" smtClean="0"/>
              <a:t>of sexual life cycles</a:t>
            </a:r>
            <a:endParaRPr lang="en-US" dirty="0"/>
          </a:p>
        </p:txBody>
      </p:sp>
      <p:pic>
        <p:nvPicPr>
          <p:cNvPr id="4" name="Content Placeholder 3" descr="13_06aSexualLifeCycle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759" y="1481138"/>
            <a:ext cx="357048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5200" y="3276600"/>
            <a:ext cx="107273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MEIOSIS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4876800" y="3276600"/>
            <a:ext cx="184377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FERTILIZATION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1524000"/>
            <a:ext cx="58381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Key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1295400" y="1676400"/>
            <a:ext cx="141897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Haploid (</a:t>
            </a:r>
            <a:r>
              <a:rPr lang="en-US" b="1" i="1" dirty="0" smtClean="0"/>
              <a:t>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143000" y="1981200"/>
            <a:ext cx="150714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Diploid (2</a:t>
            </a:r>
            <a:r>
              <a:rPr lang="en-US" b="1" i="1" dirty="0" smtClean="0"/>
              <a:t>n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676400" y="426720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Diploid</a:t>
            </a:r>
            <a:br>
              <a:rPr lang="en-US" b="1" dirty="0" smtClean="0"/>
            </a:br>
            <a:r>
              <a:rPr lang="en-US" b="1" dirty="0" err="1" smtClean="0"/>
              <a:t>multicellular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organism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4267200"/>
            <a:ext cx="4732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2</a:t>
            </a:r>
            <a:r>
              <a:rPr lang="en-US" b="1" i="1" dirty="0" smtClean="0"/>
              <a:t>n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334000" y="4876800"/>
            <a:ext cx="98135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Mitosis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743200" y="5334000"/>
            <a:ext cx="1082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Animals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4114800" y="2057400"/>
            <a:ext cx="115608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Gametes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3657600" y="2362200"/>
            <a:ext cx="3273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n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410200" y="2286000"/>
            <a:ext cx="327334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i="1" dirty="0" smtClean="0"/>
              <a:t>n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5257800" y="4267200"/>
            <a:ext cx="47320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2</a:t>
            </a:r>
            <a:r>
              <a:rPr lang="en-US" b="1" i="1" dirty="0" smtClean="0"/>
              <a:t>n</a:t>
            </a:r>
            <a:endParaRPr lang="en-US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Like mitosis, meiosis is preceded by the replication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chromosomes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Meiosis takes place in two sets of cell divisions,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meiosis I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meiosis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 marL="350838" indent="-350838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two cell divisions result in four daughter cells, rather than the two daughter cells in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mitosis</a:t>
            </a:r>
          </a:p>
          <a:p>
            <a:pPr marL="350838" indent="-350838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daughter cell has only half as many chromosomes as the parent cell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Meiosis reduces the number of chromosome sets from diploid to haploid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Living organisms are distinguished by their ability to reproduce their own kind.</a:t>
            </a:r>
          </a:p>
          <a:p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Genetics: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scientific study of heredity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variation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Heredity: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transmission of traits from one generation to the next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Variation: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demonstrated by the differences in appearance that offspring show from parents and siblings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Overview: Variations on a Theme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chromosomes duplicate, two divisions follow</a:t>
            </a:r>
          </a:p>
          <a:p>
            <a:pPr marL="977900" lvl="1">
              <a:lnSpc>
                <a:spcPct val="95000"/>
              </a:lnSpc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Meiosis I (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reductional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division):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homologs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pair up and separate, resulting in two haploid daughter cells with replicated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chromosomes</a:t>
            </a:r>
          </a:p>
          <a:p>
            <a:pPr marL="977900" lvl="1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7900" lvl="1">
              <a:lnSpc>
                <a:spcPct val="95000"/>
              </a:lnSpc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Meiosis II (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equational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division) sister </a:t>
            </a:r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separate</a:t>
            </a:r>
          </a:p>
          <a:p>
            <a:pPr marL="977900" lvl="1">
              <a:lnSpc>
                <a:spcPct val="95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result is four haploid daughter cells with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unreplicated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chromosomes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Stages of Meiosis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>Overview of meiosis: how meiosis reduces chromosome </a:t>
            </a:r>
            <a:r>
              <a:rPr lang="en-US" sz="3100" dirty="0" smtClean="0">
                <a:solidFill>
                  <a:srgbClr val="FF0000"/>
                </a:solidFill>
              </a:rPr>
              <a:t>number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13_07MeiosisOverview_3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1703" y="1481138"/>
            <a:ext cx="388059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743200" y="1447800"/>
            <a:ext cx="136608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Interphase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19050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Pair of homologous</a:t>
            </a:r>
            <a:br>
              <a:rPr lang="en-US" sz="1200" b="1" dirty="0" smtClean="0"/>
            </a:br>
            <a:r>
              <a:rPr lang="en-US" sz="1200" b="1" dirty="0" smtClean="0"/>
              <a:t>chromosomes in</a:t>
            </a:r>
            <a:br>
              <a:rPr lang="en-US" sz="1200" b="1" dirty="0" smtClean="0"/>
            </a:br>
            <a:r>
              <a:rPr lang="en-US" sz="1200" b="1" dirty="0" smtClean="0"/>
              <a:t>diploid parent cell</a:t>
            </a:r>
            <a:endParaRPr lang="en-US" sz="1200" b="1" dirty="0"/>
          </a:p>
        </p:txBody>
      </p:sp>
      <p:sp>
        <p:nvSpPr>
          <p:cNvPr id="7" name="Rectangle 6"/>
          <p:cNvSpPr/>
          <p:nvPr/>
        </p:nvSpPr>
        <p:spPr>
          <a:xfrm>
            <a:off x="5029200" y="23622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Chromosomes</a:t>
            </a:r>
            <a:br>
              <a:rPr lang="en-US" sz="1200" b="1" dirty="0" smtClean="0"/>
            </a:br>
            <a:r>
              <a:rPr lang="en-US" sz="1200" b="1" dirty="0" smtClean="0"/>
              <a:t>duplicate</a:t>
            </a:r>
            <a:endParaRPr lang="en-US" sz="1200" b="1" dirty="0"/>
          </a:p>
        </p:txBody>
      </p:sp>
      <p:sp>
        <p:nvSpPr>
          <p:cNvPr id="8" name="Rectangle 7"/>
          <p:cNvSpPr/>
          <p:nvPr/>
        </p:nvSpPr>
        <p:spPr>
          <a:xfrm>
            <a:off x="2590800" y="28194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Duplicated pair</a:t>
            </a:r>
            <a:br>
              <a:rPr lang="en-US" sz="1200" b="1" dirty="0" smtClean="0"/>
            </a:br>
            <a:r>
              <a:rPr lang="en-US" sz="1200" b="1" dirty="0" smtClean="0"/>
              <a:t>of homologous</a:t>
            </a:r>
            <a:br>
              <a:rPr lang="en-US" sz="1200" b="1" dirty="0" smtClean="0"/>
            </a:br>
            <a:r>
              <a:rPr lang="en-US" sz="1200" b="1" dirty="0" smtClean="0"/>
              <a:t>chromosomes</a:t>
            </a:r>
            <a:endParaRPr lang="en-US" sz="1200" b="1" dirty="0"/>
          </a:p>
        </p:txBody>
      </p:sp>
      <p:sp>
        <p:nvSpPr>
          <p:cNvPr id="9" name="Rectangle 8"/>
          <p:cNvSpPr/>
          <p:nvPr/>
        </p:nvSpPr>
        <p:spPr>
          <a:xfrm>
            <a:off x="2667000" y="3581400"/>
            <a:ext cx="116410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Meiosis 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43200" y="4724400"/>
            <a:ext cx="123142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Meiosis 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41148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Homologous</a:t>
            </a:r>
            <a:br>
              <a:rPr lang="en-US" sz="1200" b="1" dirty="0" smtClean="0"/>
            </a:br>
            <a:r>
              <a:rPr lang="en-US" sz="1200" b="1" dirty="0" smtClean="0"/>
              <a:t>chromosomes separate</a:t>
            </a:r>
            <a:endParaRPr lang="en-US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4038600" y="50292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Sister </a:t>
            </a:r>
            <a:r>
              <a:rPr lang="en-US" sz="1200" b="1" dirty="0" err="1" smtClean="0"/>
              <a:t>chromatids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b="1" dirty="0" smtClean="0"/>
              <a:t>separate</a:t>
            </a:r>
            <a:endParaRPr lang="en-US" sz="1200" b="1" dirty="0"/>
          </a:p>
        </p:txBody>
      </p:sp>
      <p:sp>
        <p:nvSpPr>
          <p:cNvPr id="13" name="Rectangle 12"/>
          <p:cNvSpPr/>
          <p:nvPr/>
        </p:nvSpPr>
        <p:spPr>
          <a:xfrm>
            <a:off x="914400" y="3886200"/>
            <a:ext cx="2438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Haploid cells with</a:t>
            </a:r>
            <a:br>
              <a:rPr lang="en-US" b="1" dirty="0" smtClean="0"/>
            </a:br>
            <a:r>
              <a:rPr lang="en-US" b="1" dirty="0" smtClean="0"/>
              <a:t>duplicated chromosomes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6477000" y="5334000"/>
            <a:ext cx="24384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Haploid cells with unduplicated chromosomes</a:t>
            </a:r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Division in meiosis I occurs in four phases</a:t>
            </a:r>
          </a:p>
          <a:p>
            <a:pPr marL="977900" lvl="1">
              <a:buFont typeface="Times" pitchFamily="84" charset="0"/>
              <a:buChar char="–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Prophase I</a:t>
            </a:r>
          </a:p>
          <a:p>
            <a:pPr marL="977900" lvl="1">
              <a:buFont typeface="Times" pitchFamily="84" charset="0"/>
              <a:buChar char="–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Metaphase I</a:t>
            </a:r>
          </a:p>
          <a:p>
            <a:pPr marL="977900" lvl="1">
              <a:buFont typeface="Times" pitchFamily="84" charset="0"/>
              <a:buChar char="–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Anaphase I</a:t>
            </a:r>
          </a:p>
          <a:p>
            <a:pPr marL="977900" lvl="1">
              <a:buFont typeface="Times" pitchFamily="84" charset="0"/>
              <a:buChar char="–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Telophase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 and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Overview of meiosis: how meiosis reduces chromosome number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Prophase 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Prophase I typically occupies more than 90% of the time required for meiosis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Chromosomes begin to condense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synapsis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homologous chromosomes loosely pair up, aligned gene by gene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meiosis: how meiosis reduces chromosome number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crossing over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nonsister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exchange DNA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segments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pair of chromosomes forms a tetrad, a group of four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tetrad usually has one or more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chiasmata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X-shaped regions where crossing over occurred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meiosis: how meiosis reduces chromosome number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D1300D"/>
              </a:buCl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Metaphase 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metaphase I, tetrads line up at the metaphase plate, with one chromosome facing each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pole</a:t>
            </a:r>
          </a:p>
          <a:p>
            <a:pPr marL="342900" indent="-342900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Microtubules from one pole are attached to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kinetochore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one chromosome of each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tetrad</a:t>
            </a:r>
          </a:p>
          <a:p>
            <a:pPr marL="342900" indent="-342900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D1300D"/>
              </a:buClr>
              <a:buFont typeface="Times" pitchFamily="84" charset="0"/>
              <a:buChar char="•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Microtubules from the other pole are attached to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kinetochore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the other chromosome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Overview of meiosis: how meiosis reduces chromosome number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Anaphase 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anaphase I, pairs of homologous chromosomes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separate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chromosome moves toward each pole, guided by the spindle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apparatus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Sister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remain attached at 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centromere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move as one unit toward the pole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Overview of meiosis: how meiosis reduces chromosome number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Telophase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 and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the beginning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telophase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I, each half of the cell has a haploid set of chromosomes; each chromosome still consists of two sister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usually occurs simultaneously, forming two haploid daughter cells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meiosis: how meiosis reduces chromosome number</a:t>
            </a: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animal cells, a cleavage furrow forms; in plant cells, a cell plate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 chromosome replication occurs between the end of meiosis I and the beginning of meiosis II because the chromosomes are already replicated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Overview of meiosis: how meiosis reduces chromosome number</a:t>
            </a:r>
            <a:endParaRPr lang="en-US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Division in meiosis II also occurs in four phases</a:t>
            </a:r>
          </a:p>
          <a:p>
            <a:pPr marL="977900" lvl="1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Prophase II</a:t>
            </a:r>
          </a:p>
          <a:p>
            <a:pPr marL="977900" lvl="1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Metaphase II</a:t>
            </a:r>
          </a:p>
          <a:p>
            <a:pPr marL="977900" lvl="1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Anaphase II</a:t>
            </a:r>
          </a:p>
          <a:p>
            <a:pPr marL="977900" lvl="1"/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Telophase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II and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cytokinesis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77900" lvl="1"/>
            <a:endParaRPr lang="en-US" sz="32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Meiosis II is very similar to mitosis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meiosis: how meiosis reduces chromosome number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What accounts for family resemblance?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17" descr="13_01FamilyResemblance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0381" y="1481138"/>
            <a:ext cx="60432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Prophase II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prophase II, a spindle apparatus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forms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late prophase II, chromosomes (each still composed of two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move toward the metaphase plate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Overview of meiosis: how meiosis reduces chromosome number</a:t>
            </a:r>
            <a:endParaRPr lang="en-US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Metaphase II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metaphase II, the sister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 arranged at the metaphase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plate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Because of crossing over in meiosis I, the two sister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each chromosome are no longer genetically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identical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kinetochores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of sister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attach to microtubules extending from opposite poles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Overview of meiosis: how meiosis reduces chromosome number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Anaphase II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anaphase II, the sister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separate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sister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of each chromosome now move as two newly individual chromosomes toward opposite poles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Overview of meiosis: how meiosis reduces chromosome number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Telophase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II and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telophase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II, the chromosomes arrive at opposite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poles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Nuclei form, and the chromosomes begin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decondensing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Overview of meiosis: how meiosis reduces chromosome number</a:t>
            </a:r>
            <a:endParaRPr lang="en-U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Cytokinesis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separates the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cytoplasm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end of meiosis, there are four daughter cells, each with a haploid set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unreplicated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chromosomes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Each daughter cell is genetically distinct from the others and from the parent cell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Overview of meiosis: how meiosis reduces chromosome number</a:t>
            </a:r>
            <a:endParaRPr lang="en-US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Mitosis conserves the number of chromosome sets, producing cells that are genetically identical to the parent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cell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Meiosis reduces the number of chromosomes sets from two (diploid) to one (haploid), producing cells that differ genetically from each other and from the parent cell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Comparison of Mitosis and Meiosis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comparison of mitosis and meiosis in diploid </a:t>
            </a:r>
            <a:r>
              <a:rPr lang="en-US" sz="3200" dirty="0" smtClean="0">
                <a:solidFill>
                  <a:srgbClr val="FF0000"/>
                </a:solidFill>
              </a:rPr>
              <a:t>cells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3" descr="13_09aMitosisVMeiosis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3229" y="1481138"/>
            <a:ext cx="599754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8400" y="1447800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MITOSIS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410200" y="1524000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MEIOSis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76400" y="1752600"/>
            <a:ext cx="121219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Prophase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810000" y="1752600"/>
            <a:ext cx="134844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Parent cell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1447800" y="2438400"/>
            <a:ext cx="4572000" cy="4012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 smtClean="0"/>
              <a:t>Chromosome</a:t>
            </a:r>
            <a:br>
              <a:rPr lang="en-US" sz="1100" b="1" dirty="0" smtClean="0"/>
            </a:br>
            <a:r>
              <a:rPr lang="en-US" sz="1100" b="1" dirty="0" smtClean="0"/>
              <a:t>duplication</a:t>
            </a:r>
            <a:endParaRPr lang="en-US" sz="1100" b="1" dirty="0"/>
          </a:p>
        </p:txBody>
      </p:sp>
      <p:sp>
        <p:nvSpPr>
          <p:cNvPr id="13" name="Rectangle 12"/>
          <p:cNvSpPr/>
          <p:nvPr/>
        </p:nvSpPr>
        <p:spPr>
          <a:xfrm>
            <a:off x="2895600" y="2438400"/>
            <a:ext cx="4572000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Chromosome</a:t>
            </a:r>
            <a:br>
              <a:rPr lang="en-US" sz="1200" b="1" dirty="0" smtClean="0"/>
            </a:br>
            <a:r>
              <a:rPr lang="en-US" sz="1200" b="1" dirty="0" smtClean="0"/>
              <a:t>duplication</a:t>
            </a:r>
            <a:endParaRPr lang="en-US" sz="1200" b="1" dirty="0"/>
          </a:p>
        </p:txBody>
      </p:sp>
      <p:sp>
        <p:nvSpPr>
          <p:cNvPr id="14" name="Rectangle 13"/>
          <p:cNvSpPr/>
          <p:nvPr/>
        </p:nvSpPr>
        <p:spPr>
          <a:xfrm>
            <a:off x="6477000" y="1752600"/>
            <a:ext cx="9797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MEIOSIS I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6781800" y="5105400"/>
            <a:ext cx="10310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MEIOSIS II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029200" y="4419600"/>
            <a:ext cx="4572000" cy="485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smtClean="0"/>
              <a:t>Haploid</a:t>
            </a:r>
            <a:br>
              <a:rPr lang="en-US" sz="1400" b="1" smtClean="0"/>
            </a:br>
            <a:r>
              <a:rPr lang="en-US" sz="1400" b="1" i="1" smtClean="0"/>
              <a:t>n</a:t>
            </a:r>
            <a:r>
              <a:rPr lang="en-US" sz="1400" b="1" smtClean="0"/>
              <a:t> </a:t>
            </a:r>
            <a:r>
              <a:rPr lang="en-US" sz="1400" b="1" smtClean="0">
                <a:sym typeface="Symbol" pitchFamily="18" charset="2"/>
              </a:rPr>
              <a:t></a:t>
            </a:r>
            <a:r>
              <a:rPr lang="en-US" sz="1400" b="1" smtClean="0"/>
              <a:t> 3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2667000" y="4191000"/>
            <a:ext cx="4572000" cy="595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 smtClean="0"/>
              <a:t>Daughter </a:t>
            </a:r>
            <a:br>
              <a:rPr lang="en-US" sz="1200" b="1" dirty="0" smtClean="0"/>
            </a:br>
            <a:r>
              <a:rPr lang="en-US" sz="1200" b="1" dirty="0" smtClean="0"/>
              <a:t>cells of</a:t>
            </a:r>
            <a:br>
              <a:rPr lang="en-US" sz="1200" b="1" dirty="0" smtClean="0"/>
            </a:br>
            <a:r>
              <a:rPr lang="en-US" sz="1200" b="1" dirty="0" smtClean="0"/>
              <a:t>meiosis </a:t>
            </a:r>
            <a:r>
              <a:rPr lang="en-US" sz="1200" b="1" dirty="0" smtClean="0">
                <a:latin typeface="Times" pitchFamily="84" charset="0"/>
              </a:rPr>
              <a:t>I</a:t>
            </a:r>
            <a:endParaRPr lang="en-US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1295400" y="3276600"/>
            <a:ext cx="989373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Metaphase</a:t>
            </a:r>
            <a:endParaRPr lang="en-US" sz="1200" b="1" dirty="0"/>
          </a:p>
        </p:txBody>
      </p:sp>
      <p:sp>
        <p:nvSpPr>
          <p:cNvPr id="19" name="Rectangle 18"/>
          <p:cNvSpPr/>
          <p:nvPr/>
        </p:nvSpPr>
        <p:spPr>
          <a:xfrm>
            <a:off x="6400800" y="3276600"/>
            <a:ext cx="1082348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Metaphase I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1295400" y="4267200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/>
              <a:t>Anaphase</a:t>
            </a:r>
            <a:br>
              <a:rPr lang="en-US" sz="1100" b="1" dirty="0" smtClean="0"/>
            </a:br>
            <a:r>
              <a:rPr lang="en-US" sz="1100" b="1" dirty="0" err="1" smtClean="0"/>
              <a:t>Telophase</a:t>
            </a:r>
            <a:endParaRPr lang="en-US" sz="1100" b="1" dirty="0"/>
          </a:p>
        </p:txBody>
      </p:sp>
      <p:sp>
        <p:nvSpPr>
          <p:cNvPr id="21" name="Rectangle 20"/>
          <p:cNvSpPr/>
          <p:nvPr/>
        </p:nvSpPr>
        <p:spPr>
          <a:xfrm>
            <a:off x="6629400" y="4038600"/>
            <a:ext cx="4572000" cy="397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100" b="1" dirty="0" smtClean="0"/>
              <a:t>Anaphase I</a:t>
            </a:r>
            <a:br>
              <a:rPr lang="en-US" sz="1100" b="1" dirty="0" smtClean="0"/>
            </a:br>
            <a:r>
              <a:rPr lang="en-US" sz="1100" b="1" dirty="0" err="1" smtClean="0"/>
              <a:t>Telophase</a:t>
            </a:r>
            <a:endParaRPr lang="en-US" sz="1100" b="1" dirty="0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2057400" y="5181600"/>
            <a:ext cx="273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dirty="0"/>
              <a:t>2</a:t>
            </a:r>
            <a:r>
              <a:rPr lang="en-US" sz="1400" b="1" i="1" dirty="0"/>
              <a:t>n</a:t>
            </a:r>
            <a:endParaRPr lang="en-US" sz="1400" b="1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429000" y="5257800"/>
            <a:ext cx="273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dirty="0"/>
              <a:t>2</a:t>
            </a:r>
            <a:r>
              <a:rPr lang="en-US" sz="1400" b="1" i="1" dirty="0"/>
              <a:t>n</a:t>
            </a:r>
            <a:endParaRPr lang="en-US" sz="1400" b="1" dirty="0"/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105400" y="5562600"/>
            <a:ext cx="273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 dirty="0" smtClean="0"/>
              <a:t>n</a:t>
            </a:r>
            <a:endParaRPr lang="en-US" sz="1400" b="1" dirty="0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6019800" y="5562600"/>
            <a:ext cx="273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 dirty="0" smtClean="0"/>
              <a:t>n</a:t>
            </a:r>
            <a:endParaRPr lang="en-US" sz="1400" b="1" dirty="0"/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562600" y="5562600"/>
            <a:ext cx="273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 dirty="0" smtClean="0"/>
              <a:t>n</a:t>
            </a:r>
            <a:endParaRPr lang="en-US" sz="1400" b="1" dirty="0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6553200" y="5562600"/>
            <a:ext cx="2730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1400" b="1" i="1" dirty="0" smtClean="0"/>
              <a:t>n</a:t>
            </a:r>
            <a:endParaRPr lang="en-US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4114800" y="2743200"/>
            <a:ext cx="657552" cy="2631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smtClean="0"/>
              <a:t>2</a:t>
            </a:r>
            <a:r>
              <a:rPr lang="en-US" sz="1200" b="1" i="1" dirty="0" smtClean="0"/>
              <a:t>n</a:t>
            </a:r>
            <a:r>
              <a:rPr lang="en-US" sz="1200" b="1" dirty="0" smtClean="0"/>
              <a:t> </a:t>
            </a:r>
            <a:r>
              <a:rPr lang="en-US" sz="1200" b="1" dirty="0" smtClean="0">
                <a:sym typeface="Symbol" pitchFamily="18" charset="2"/>
              </a:rPr>
              <a:t></a:t>
            </a:r>
            <a:r>
              <a:rPr lang="en-US" sz="1200" b="1" dirty="0" smtClean="0"/>
              <a:t> 6</a:t>
            </a:r>
            <a:endParaRPr lang="en-US" sz="1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Three events are unique to meiosis, and all three occur in meiosis l</a:t>
            </a:r>
          </a:p>
          <a:p>
            <a:pPr marL="971550" lvl="1" indent="-298450">
              <a:lnSpc>
                <a:spcPct val="90000"/>
              </a:lnSpc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Synapsis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and crossing over in prophase I: Homologous chromosomes physically connect and exchange genetic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information </a:t>
            </a:r>
          </a:p>
          <a:p>
            <a:pPr marL="971550" lvl="1" indent="-298450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29845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the metaphase plate, there are paired homologous chromosomes (tetrads), instead of individual replicated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chromosomes</a:t>
            </a:r>
          </a:p>
          <a:p>
            <a:pPr marL="971550" lvl="1" indent="-298450">
              <a:lnSpc>
                <a:spcPct val="90000"/>
              </a:lnSpc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298450"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 anaphase I, it is homologous chromosomes, instead of sister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that separate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 comparison of mitosis and meiosis in diploid cells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Mutations (changes in an organism’s DNA) are the original source of genetic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diversity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Mutations create different versions of genes called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alleles</a:t>
            </a:r>
          </a:p>
          <a:p>
            <a:pPr marL="350838" indent="-350838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Reshuffling of alleles during sexual reproduction produces genetic variation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Genetic variation produced in sexual life cycles contributes to evolution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behavior of chromosomes during meiosis and fertilization is responsible for most of the variation that arises in each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generation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Three mechanisms contribute to genetic variation</a:t>
            </a:r>
          </a:p>
          <a:p>
            <a:pPr marL="977900" lvl="1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Independent assortment of chromosomes</a:t>
            </a:r>
          </a:p>
          <a:p>
            <a:pPr marL="977900" lvl="1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Crossing over</a:t>
            </a:r>
          </a:p>
          <a:p>
            <a:pPr marL="977900" lvl="1"/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Random fertilization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Genetic variation produced in sexual life cycles contributes to evolution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a literal sense, children do not inherit particular physical traits from their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parents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is genes that are actually inherited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Offspring acquire genes from parents by inheriting chromosomes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Homologous pairs of chromosomes orient randomly at metaphase I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meiosis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independent assortment, each pair of chromosomes sorts maternal and paternal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homologs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into daughter cells independently of the other pairs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Independent Assortment of Chromosomes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number of combinations possible when chromosomes assort independently into gametes is 2</a:t>
            </a:r>
            <a:r>
              <a:rPr lang="en-US" sz="28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where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is the haploid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number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humans 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= 23), there are more than 8 million (2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possible combinations of chromosomes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Independent Assortment of Chromosomes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Independent Assortment of Chromosomes</a:t>
            </a:r>
            <a:endParaRPr lang="en-US" dirty="0"/>
          </a:p>
        </p:txBody>
      </p:sp>
      <p:pic>
        <p:nvPicPr>
          <p:cNvPr id="4" name="Content Placeholder 3" descr="13_10IndependentAssort_3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16" y="1481138"/>
            <a:ext cx="747396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1447800"/>
            <a:ext cx="153118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Possibility 1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096000" y="1524000"/>
            <a:ext cx="1531188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Possibility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286000" y="1676400"/>
            <a:ext cx="4572000" cy="8733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/>
              <a:t>Two equally probable</a:t>
            </a:r>
            <a:br>
              <a:rPr lang="en-US" sz="1400" b="1" dirty="0"/>
            </a:br>
            <a:r>
              <a:rPr lang="en-US" sz="1400" b="1" dirty="0"/>
              <a:t>arrangements of</a:t>
            </a:r>
            <a:br>
              <a:rPr lang="en-US" sz="1400" b="1" dirty="0"/>
            </a:br>
            <a:r>
              <a:rPr lang="en-US" sz="1400" b="1" dirty="0"/>
              <a:t>chromosomes at</a:t>
            </a:r>
            <a:br>
              <a:rPr lang="en-US" sz="1400" b="1" dirty="0"/>
            </a:br>
            <a:r>
              <a:rPr lang="en-US" sz="1400" b="1" dirty="0"/>
              <a:t>metaphase </a:t>
            </a:r>
            <a:r>
              <a:rPr lang="en-US" sz="1400" b="1" dirty="0">
                <a:latin typeface="Times" pitchFamily="84" charset="0"/>
              </a:rPr>
              <a:t>I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3810000" y="3810000"/>
            <a:ext cx="164179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Metaphase </a:t>
            </a:r>
            <a:r>
              <a:rPr lang="en-US" b="1" dirty="0">
                <a:latin typeface="Times" pitchFamily="84" charset="0"/>
              </a:rPr>
              <a:t>II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438400" y="4876800"/>
            <a:ext cx="4572000" cy="5909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Daughter</a:t>
            </a:r>
            <a:br>
              <a:rPr lang="en-US" b="1" dirty="0"/>
            </a:br>
            <a:r>
              <a:rPr lang="en-US" b="1" dirty="0"/>
              <a:t>cells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1000" y="5486400"/>
            <a:ext cx="184698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Combination 1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286000" y="5486400"/>
            <a:ext cx="184698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Combination </a:t>
            </a:r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4953000" y="5486400"/>
            <a:ext cx="184698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Combination </a:t>
            </a:r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6781800" y="5486400"/>
            <a:ext cx="1846980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Combination </a:t>
            </a:r>
            <a:r>
              <a:rPr lang="en-US" b="1" dirty="0" smtClean="0"/>
              <a:t>4</a:t>
            </a:r>
            <a:endParaRPr lang="en-US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Crossing over produces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recombinant chromosomes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which combine DNA inherited from each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parent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Crossing over begins very early in prophase I, as homologous chromosomes pair up gene by gene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Crossing Over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crossing over, homologous portions of two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nonsister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trade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places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Crossing over contributes to genetic variation by combining DNA from two parents into a single chromosome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Crossing Over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Random fertilization adds to genetic variation because any sperm can fuse with any ovum (unfertilized egg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fusion of two gametes (each with 8.4 million possible chromosome combinations from independent assortment) produces a zygote with any of about 70 trillion diploid combinations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Random Fertilization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Natural selection results in the accumulation of genetic variations favored by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Sexual reproduction contributes to the genetic variation in a population, which originates from mutations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Evolutionary Significance of Genetic Variation Within Populations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0838" indent="-350838">
              <a:lnSpc>
                <a:spcPct val="9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Genes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are the units of heredity, and are made up of segments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DNA</a:t>
            </a:r>
          </a:p>
          <a:p>
            <a:pPr marL="350838" indent="-350838"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Genes are passed to the next generation via reproductive cells called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gametes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(sperm and eggs)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Each gene has a specific location called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locus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on a certain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chromosome</a:t>
            </a:r>
          </a:p>
          <a:p>
            <a:pPr marL="350838" indent="-350838">
              <a:lnSpc>
                <a:spcPct val="90000"/>
              </a:lnSpc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50838" indent="-350838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Most DNA is packaged into chromosomes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Inheritance of Genes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asexual reproduction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a single individual passes genes to its offspring without the fusion of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gametes</a:t>
            </a:r>
          </a:p>
          <a:p>
            <a:pPr>
              <a:buNone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sexual reproduction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two parents give rise to offspring that have unique combinations of genes inherited from the two parents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Comparison of Asexual and Sexual Reproduction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life cycle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is the generation-to-generation sequence of stages in the reproductive history of an organism, from conception to production of its own offspring.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Fertilization and meiosis alternate in sexual life cycles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Human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somatic cells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(any cell other than a gamete) have 23 pairs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chromosomes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karyotype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an ordered display of the pairs of chromosomes from a cell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two chromosomes in each pair are called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homologous chromosomes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or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homologs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Chromosomes in a homologous pair are the same length  and shape and carry genes controlling the same inherited characters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Sets of Chromosomes in Human Cells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Preparing a </a:t>
            </a:r>
            <a:r>
              <a:rPr lang="en-US" dirty="0" err="1" smtClean="0">
                <a:solidFill>
                  <a:srgbClr val="FF0000"/>
                </a:solidFill>
              </a:rPr>
              <a:t>Karyotype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 descr="13_03_KaryotypePrep-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654" y="1481138"/>
            <a:ext cx="392669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486400" y="1676400"/>
            <a:ext cx="1672253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C1B3A"/>
                </a:solidFill>
              </a:rPr>
              <a:t>APPLICATION</a:t>
            </a:r>
            <a:endParaRPr lang="en-US" b="1" dirty="0">
              <a:solidFill>
                <a:srgbClr val="DC1B3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400" y="3505200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DC1B3A"/>
                </a:solidFill>
              </a:rPr>
              <a:t>TECHNIQUE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2600" y="3733800"/>
            <a:ext cx="4572000" cy="4293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Pair of homologous</a:t>
            </a:r>
            <a:br>
              <a:rPr lang="en-US" sz="1200" b="1" dirty="0"/>
            </a:br>
            <a:r>
              <a:rPr lang="en-US" sz="1200" b="1" dirty="0"/>
              <a:t>duplicated chromosomes</a:t>
            </a:r>
            <a:endParaRPr lang="en-US" sz="1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208</TotalTime>
  <Words>1944</Words>
  <Application>Microsoft Office PowerPoint</Application>
  <PresentationFormat>On-screen Show (4:3)</PresentationFormat>
  <Paragraphs>289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Meiosis and Sexual Life Cycles</vt:lpstr>
      <vt:lpstr>Overview: Variations on a Theme</vt:lpstr>
      <vt:lpstr>What accounts for family resemblance? </vt:lpstr>
      <vt:lpstr>Offspring acquire genes from parents by inheriting chromosomes</vt:lpstr>
      <vt:lpstr>Inheritance of Genes</vt:lpstr>
      <vt:lpstr>Comparison of Asexual and Sexual Reproduction </vt:lpstr>
      <vt:lpstr>Fertilization and meiosis alternate in sexual life cycles</vt:lpstr>
      <vt:lpstr>Sets of Chromosomes in Human Cells</vt:lpstr>
      <vt:lpstr>Preparing a Karyotype</vt:lpstr>
      <vt:lpstr>Sets of Chromosomes in Human Cells</vt:lpstr>
      <vt:lpstr>Sets of Chromosomes in Human Cells</vt:lpstr>
      <vt:lpstr>Sets of Chromosomes in Human Cells</vt:lpstr>
      <vt:lpstr>Sets of Chromosomes in Human Cells</vt:lpstr>
      <vt:lpstr>Behavior of Chromosome Sets in the Human Life Cycle </vt:lpstr>
      <vt:lpstr>Behavior of Chromosome Sets in the Human Life Cycle </vt:lpstr>
      <vt:lpstr>The Variety of Sexual Life Cycles</vt:lpstr>
      <vt:lpstr>Behavior of Chromosome Sets in the Human Life Cycle </vt:lpstr>
      <vt:lpstr>types of sexual life cycles</vt:lpstr>
      <vt:lpstr>Meiosis reduces the number of chromosome sets from diploid to haploid</vt:lpstr>
      <vt:lpstr>The Stages of Meiosis</vt:lpstr>
      <vt:lpstr>Overview of meiosis: how meiosis reduces chromosome number </vt:lpstr>
      <vt:lpstr>Overview of meiosis: how meiosis reduces chromosome number</vt:lpstr>
      <vt:lpstr>Overview of meiosis: how meiosis reduces chromosome number</vt:lpstr>
      <vt:lpstr>Overview of meiosis: how meiosis reduces chromosome number</vt:lpstr>
      <vt:lpstr>Overview of meiosis: how meiosis reduces chromosome number</vt:lpstr>
      <vt:lpstr>Overview of meiosis: how meiosis reduces chromosome number</vt:lpstr>
      <vt:lpstr>Overview of meiosis: how meiosis reduces chromosome number</vt:lpstr>
      <vt:lpstr>Overview of meiosis: how meiosis reduces chromosome number</vt:lpstr>
      <vt:lpstr>Overview of meiosis: how meiosis reduces chromosome number</vt:lpstr>
      <vt:lpstr>Overview of meiosis: how meiosis reduces chromosome number</vt:lpstr>
      <vt:lpstr>Overview of meiosis: how meiosis reduces chromosome number</vt:lpstr>
      <vt:lpstr>Overview of meiosis: how meiosis reduces chromosome number</vt:lpstr>
      <vt:lpstr>Overview of meiosis: how meiosis reduces chromosome number</vt:lpstr>
      <vt:lpstr>Overview of meiosis: how meiosis reduces chromosome number</vt:lpstr>
      <vt:lpstr>A Comparison of Mitosis and Meiosis</vt:lpstr>
      <vt:lpstr>A comparison of mitosis and meiosis in diploid cells </vt:lpstr>
      <vt:lpstr>A comparison of mitosis and meiosis in diploid cells</vt:lpstr>
      <vt:lpstr>Genetic variation produced in sexual life cycles contributes to evolution</vt:lpstr>
      <vt:lpstr>Genetic variation produced in sexual life cycles contributes to evolution</vt:lpstr>
      <vt:lpstr>Independent Assortment of Chromosomes</vt:lpstr>
      <vt:lpstr>Independent Assortment of Chromosomes</vt:lpstr>
      <vt:lpstr>Independent Assortment of Chromosomes</vt:lpstr>
      <vt:lpstr>Crossing Over</vt:lpstr>
      <vt:lpstr>Crossing Over</vt:lpstr>
      <vt:lpstr>Random Fertilization</vt:lpstr>
      <vt:lpstr>The Evolutionary Significance of Genetic Variation Within Populations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46</cp:revision>
  <dcterms:created xsi:type="dcterms:W3CDTF">2013-03-22T21:22:33Z</dcterms:created>
  <dcterms:modified xsi:type="dcterms:W3CDTF">2013-03-23T00:50:56Z</dcterms:modified>
</cp:coreProperties>
</file>